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5" r:id="rId3"/>
    <p:sldId id="274" r:id="rId4"/>
    <p:sldId id="276" r:id="rId5"/>
    <p:sldId id="272" r:id="rId6"/>
    <p:sldId id="269" r:id="rId7"/>
    <p:sldId id="270" r:id="rId8"/>
    <p:sldId id="268" r:id="rId9"/>
    <p:sldId id="271" r:id="rId10"/>
    <p:sldId id="277" r:id="rId11"/>
    <p:sldId id="278" r:id="rId12"/>
    <p:sldId id="28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EB73F-64A1-4E0A-868E-360750A43D9A}" v="7" dt="2025-10-17T13:53:22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Raden" userId="f3fe332e41dceae1" providerId="LiveId" clId="{67EEB73F-64A1-4E0A-868E-360750A43D9A}"/>
    <pc:docChg chg="addSld delSld modSld">
      <pc:chgData name="Paul VanRaden" userId="f3fe332e41dceae1" providerId="LiveId" clId="{67EEB73F-64A1-4E0A-868E-360750A43D9A}" dt="2025-10-11T17:53:51.297" v="586" actId="1076"/>
      <pc:docMkLst>
        <pc:docMk/>
      </pc:docMkLst>
      <pc:sldChg chg="modSp mod">
        <pc:chgData name="Paul VanRaden" userId="f3fe332e41dceae1" providerId="LiveId" clId="{67EEB73F-64A1-4E0A-868E-360750A43D9A}" dt="2025-10-11T17:33:28.652" v="584" actId="6549"/>
        <pc:sldMkLst>
          <pc:docMk/>
          <pc:sldMk cId="925267809" sldId="273"/>
        </pc:sldMkLst>
        <pc:spChg chg="mod">
          <ac:chgData name="Paul VanRaden" userId="f3fe332e41dceae1" providerId="LiveId" clId="{67EEB73F-64A1-4E0A-868E-360750A43D9A}" dt="2025-10-11T17:33:28.652" v="584" actId="6549"/>
          <ac:spMkLst>
            <pc:docMk/>
            <pc:sldMk cId="925267809" sldId="273"/>
            <ac:spMk id="4" creationId="{F7DA966A-1223-11EF-F293-215A28DA941C}"/>
          </ac:spMkLst>
        </pc:spChg>
      </pc:sldChg>
      <pc:sldChg chg="addSp modSp mod modAnim">
        <pc:chgData name="Paul VanRaden" userId="f3fe332e41dceae1" providerId="LiveId" clId="{67EEB73F-64A1-4E0A-868E-360750A43D9A}" dt="2025-10-11T01:04:05.776" v="3" actId="14100"/>
        <pc:sldMkLst>
          <pc:docMk/>
          <pc:sldMk cId="210365028" sldId="277"/>
        </pc:sldMkLst>
        <pc:picChg chg="add mod">
          <ac:chgData name="Paul VanRaden" userId="f3fe332e41dceae1" providerId="LiveId" clId="{67EEB73F-64A1-4E0A-868E-360750A43D9A}" dt="2025-10-11T01:04:05.776" v="3" actId="14100"/>
          <ac:picMkLst>
            <pc:docMk/>
            <pc:sldMk cId="210365028" sldId="277"/>
            <ac:picMk id="4" creationId="{0B7C0AA1-47E6-9698-C39B-26DCCE8F122D}"/>
          </ac:picMkLst>
        </pc:picChg>
      </pc:sldChg>
      <pc:sldChg chg="addSp modSp mod modAnim">
        <pc:chgData name="Paul VanRaden" userId="f3fe332e41dceae1" providerId="LiveId" clId="{67EEB73F-64A1-4E0A-868E-360750A43D9A}" dt="2025-10-11T01:05:14.908" v="6" actId="1076"/>
        <pc:sldMkLst>
          <pc:docMk/>
          <pc:sldMk cId="2443951957" sldId="278"/>
        </pc:sldMkLst>
        <pc:spChg chg="mod">
          <ac:chgData name="Paul VanRaden" userId="f3fe332e41dceae1" providerId="LiveId" clId="{67EEB73F-64A1-4E0A-868E-360750A43D9A}" dt="2025-10-11T01:04:38.512" v="4" actId="255"/>
          <ac:spMkLst>
            <pc:docMk/>
            <pc:sldMk cId="2443951957" sldId="278"/>
            <ac:spMk id="3" creationId="{DF08EBC5-9541-D54A-C507-F565F3AF558D}"/>
          </ac:spMkLst>
        </pc:spChg>
        <pc:picChg chg="add mod">
          <ac:chgData name="Paul VanRaden" userId="f3fe332e41dceae1" providerId="LiveId" clId="{67EEB73F-64A1-4E0A-868E-360750A43D9A}" dt="2025-10-11T01:05:14.908" v="6" actId="1076"/>
          <ac:picMkLst>
            <pc:docMk/>
            <pc:sldMk cId="2443951957" sldId="278"/>
            <ac:picMk id="4" creationId="{98A36E60-E36C-68A2-1A48-434985CD6906}"/>
          </ac:picMkLst>
        </pc:picChg>
      </pc:sldChg>
      <pc:sldChg chg="del">
        <pc:chgData name="Paul VanRaden" userId="f3fe332e41dceae1" providerId="LiveId" clId="{67EEB73F-64A1-4E0A-868E-360750A43D9A}" dt="2025-10-11T17:53:09.984" v="585" actId="47"/>
        <pc:sldMkLst>
          <pc:docMk/>
          <pc:sldMk cId="4115216468" sldId="279"/>
        </pc:sldMkLst>
      </pc:sldChg>
      <pc:sldChg chg="addSp modSp new mod modAnim">
        <pc:chgData name="Paul VanRaden" userId="f3fe332e41dceae1" providerId="LiveId" clId="{67EEB73F-64A1-4E0A-868E-360750A43D9A}" dt="2025-10-11T17:53:51.297" v="586" actId="1076"/>
        <pc:sldMkLst>
          <pc:docMk/>
          <pc:sldMk cId="3397644956" sldId="280"/>
        </pc:sldMkLst>
        <pc:spChg chg="mod">
          <ac:chgData name="Paul VanRaden" userId="f3fe332e41dceae1" providerId="LiveId" clId="{67EEB73F-64A1-4E0A-868E-360750A43D9A}" dt="2025-10-11T14:15:26.186" v="20" actId="20577"/>
          <ac:spMkLst>
            <pc:docMk/>
            <pc:sldMk cId="3397644956" sldId="280"/>
            <ac:spMk id="2" creationId="{369F5DDA-78DA-5B44-BC8E-36298CF2079C}"/>
          </ac:spMkLst>
        </pc:spChg>
        <pc:spChg chg="mod">
          <ac:chgData name="Paul VanRaden" userId="f3fe332e41dceae1" providerId="LiveId" clId="{67EEB73F-64A1-4E0A-868E-360750A43D9A}" dt="2025-10-11T17:12:45.780" v="527" actId="20577"/>
          <ac:spMkLst>
            <pc:docMk/>
            <pc:sldMk cId="3397644956" sldId="280"/>
            <ac:spMk id="3" creationId="{006D2842-E68A-A315-A62A-6350A7BF9904}"/>
          </ac:spMkLst>
        </pc:spChg>
        <pc:picChg chg="add mod">
          <ac:chgData name="Paul VanRaden" userId="f3fe332e41dceae1" providerId="LiveId" clId="{67EEB73F-64A1-4E0A-868E-360750A43D9A}" dt="2025-10-11T17:53:51.297" v="586" actId="1076"/>
          <ac:picMkLst>
            <pc:docMk/>
            <pc:sldMk cId="3397644956" sldId="280"/>
            <ac:picMk id="4" creationId="{B2B4AF46-B677-C995-1C22-6D1D5A2C52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0"/>
            <a:ext cx="12192000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91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16"/>
          <p:cNvSpPr/>
          <p:nvPr/>
        </p:nvSpPr>
        <p:spPr>
          <a:xfrm flipV="1">
            <a:off x="1" y="4232668"/>
            <a:ext cx="12192000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0007" y="4800600"/>
            <a:ext cx="7335398" cy="1371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4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 userDrawn="1"/>
        </p:nvSpPr>
        <p:spPr>
          <a:xfrm>
            <a:off x="7467958" y="2"/>
            <a:ext cx="472403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5275" y="457200"/>
            <a:ext cx="3782424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-3027" y="0"/>
            <a:ext cx="7470985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5" y="3962400"/>
            <a:ext cx="3782424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10/17/2025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30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7233" y="274640"/>
            <a:ext cx="1371959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0" y="274640"/>
            <a:ext cx="7621984" cy="5884321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10/17/2025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6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1" y="0"/>
            <a:ext cx="12192000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91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16"/>
          <p:cNvSpPr/>
          <p:nvPr/>
        </p:nvSpPr>
        <p:spPr>
          <a:xfrm flipH="1" flipV="1">
            <a:off x="1" y="3028586"/>
            <a:ext cx="12192000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3505200"/>
            <a:ext cx="9146382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16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2167" y="5562600"/>
            <a:ext cx="7337748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3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 userDrawn="1"/>
        </p:nvSpPr>
        <p:spPr>
          <a:xfrm flipH="1">
            <a:off x="3" y="789993"/>
            <a:ext cx="12192000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5" name="Rectangle 12"/>
          <p:cNvSpPr/>
          <p:nvPr userDrawn="1"/>
        </p:nvSpPr>
        <p:spPr>
          <a:xfrm flipH="1">
            <a:off x="3" y="792217"/>
            <a:ext cx="12192000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810" y="1371600"/>
            <a:ext cx="9146382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4267201"/>
            <a:ext cx="7317103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10/17/2025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1490" y="1905000"/>
            <a:ext cx="441770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10/17/2025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4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667000"/>
            <a:ext cx="441770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905000"/>
            <a:ext cx="441770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667000"/>
            <a:ext cx="441770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10/17/2025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10/17/2025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7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7958" y="2"/>
            <a:ext cx="472403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5276" y="457200"/>
            <a:ext cx="3782424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72" y="457200"/>
            <a:ext cx="6326246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6" y="3962400"/>
            <a:ext cx="3782424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2000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91999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2"/>
            <a:ext cx="12191999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811" y="274638"/>
            <a:ext cx="9146382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535" y="6518274"/>
            <a:ext cx="58662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396" y="6518274"/>
            <a:ext cx="1676837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518274"/>
            <a:ext cx="11433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hyperlink" Target="https://youtu.be/Ic02W1bWeF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ulvanraden.com/music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powerpoint/comments/m59ysw/powerpoints_audio_recording_quality_is_terrib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Experiments with Standard Piano</a:t>
            </a:r>
          </a:p>
        </p:txBody>
      </p:sp>
      <p:pic>
        <p:nvPicPr>
          <p:cNvPr id="10" name="Picture Placeholder 9" descr="Piano keys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364" y="5562600"/>
            <a:ext cx="8936037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Paul VanRaden</a:t>
            </a:r>
          </a:p>
          <a:p>
            <a:pPr algn="ctr"/>
            <a:r>
              <a:rPr lang="en-US" sz="2800" dirty="0"/>
              <a:t>©2025</a:t>
            </a:r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">
        <p:fade/>
      </p:transition>
    </mc:Choice>
    <mc:Fallback xmlns="">
      <p:transition spd="med" advTm="5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DADC-9021-CCD9-F766-784734ED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Birthday hearing the 9 beats/measure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01CF9-7F34-3E2A-B2EE-CEEF6255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Happy Birthday song has 3 main beats per measure and triplets within those for 9-beat measures.</a:t>
            </a:r>
          </a:p>
          <a:p>
            <a:r>
              <a:rPr lang="en-US" sz="2800" dirty="0"/>
              <a:t>Scales with 3 keys per double and repeated 3 times accompany the song to better hear the 9-beat music timing.</a:t>
            </a:r>
          </a:p>
        </p:txBody>
      </p:sp>
      <p:pic>
        <p:nvPicPr>
          <p:cNvPr id="4" name="HappyBirthday">
            <a:hlinkClick r:id="" action="ppaction://media"/>
            <a:extLst>
              <a:ext uri="{FF2B5EF4-FFF2-40B4-BE49-F238E27FC236}">
                <a16:creationId xmlns:a16="http://schemas.microsoft.com/office/drawing/2014/main" id="{0B7C0AA1-47E6-9698-C39B-26DCCE8F12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3798" y="5226627"/>
            <a:ext cx="731261" cy="7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42">
        <p:fade/>
      </p:transition>
    </mc:Choice>
    <mc:Fallback xmlns="">
      <p:transition spd="med" advTm="11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7EB9-E576-9CBE-8FD8-B6912A32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Beethoven’s 9th symphony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8EBC5-9541-D54A-C507-F565F3AF5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First song I learned to play during piano lessons when 9 years old.</a:t>
            </a:r>
          </a:p>
          <a:p>
            <a:r>
              <a:rPr lang="en-US" sz="2400" dirty="0"/>
              <a:t>Added a repeating scale using 4 notes per double.</a:t>
            </a:r>
          </a:p>
          <a:p>
            <a:r>
              <a:rPr lang="en-US" sz="2400" dirty="0"/>
              <a:t>Starting 2 doubles above the melody, descending to 1 double above, then ascending back to 2 doubles above.</a:t>
            </a:r>
          </a:p>
          <a:p>
            <a:r>
              <a:rPr lang="en-US" sz="2400" dirty="0"/>
              <a:t>Harmony scale played at twice the speed (half the note duration) of the main melody.</a:t>
            </a:r>
          </a:p>
          <a:p>
            <a:r>
              <a:rPr lang="en-US" sz="2400" dirty="0"/>
              <a:t>Many different songs harmonize well with similar repeating scales.</a:t>
            </a:r>
          </a:p>
        </p:txBody>
      </p:sp>
      <p:pic>
        <p:nvPicPr>
          <p:cNvPr id="4" name="Beethoven9">
            <a:hlinkClick r:id="" action="ppaction://media"/>
            <a:extLst>
              <a:ext uri="{FF2B5EF4-FFF2-40B4-BE49-F238E27FC236}">
                <a16:creationId xmlns:a16="http://schemas.microsoft.com/office/drawing/2014/main" id="{98A36E60-E36C-68A2-1A48-434985CD6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2234" y="55328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16">
        <p:fade/>
      </p:transition>
    </mc:Choice>
    <mc:Fallback xmlns="">
      <p:transition spd="med" advTm="5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5DDA-78DA-5B44-BC8E-36298CF2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Jukebox Hero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D2842-E68A-A315-A62A-6350A7BF9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4"/>
              </a:rPr>
              <a:t>Jukebox Hero </a:t>
            </a:r>
            <a:r>
              <a:rPr lang="en-US" sz="2400" dirty="0"/>
              <a:t>by Foreigner in 1981 was my favorite song when I began this research</a:t>
            </a:r>
          </a:p>
          <a:p>
            <a:r>
              <a:rPr lang="en-US" sz="2400" dirty="0"/>
              <a:t>The best sounding chord I could find on my keyboard had relative frequency ratios 1:2:4:8:16:32:64:128 using keys C0, C1, C2, C3, C4, C5, C6, and C7 all played together</a:t>
            </a:r>
          </a:p>
          <a:p>
            <a:r>
              <a:rPr lang="en-US" sz="2400" dirty="0"/>
              <a:t>Most guitars have 6 strings, but 2 guitars together could play that chord</a:t>
            </a:r>
          </a:p>
          <a:p>
            <a:r>
              <a:rPr lang="en-US" sz="2400" dirty="0"/>
              <a:t>The audio vocals use several tones, but the guitar chords and sequences only use the C tones (8 doubles, or 2 to the power n where n = 0 to 7)</a:t>
            </a:r>
          </a:p>
        </p:txBody>
      </p:sp>
      <p:pic>
        <p:nvPicPr>
          <p:cNvPr id="4" name="JukeboxHero">
            <a:hlinkClick r:id="" action="ppaction://media"/>
            <a:extLst>
              <a:ext uri="{FF2B5EF4-FFF2-40B4-BE49-F238E27FC236}">
                <a16:creationId xmlns:a16="http://schemas.microsoft.com/office/drawing/2014/main" id="{B2B4AF46-B677-C995-1C22-6D1D5A2C5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2397" y="53523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D3AE-F85C-B38E-D3CB-3905B3A6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966A-1223-11EF-F293-215A28DA9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These early experiments gave me confidence that evenly spaced keys and scales would be better</a:t>
            </a:r>
          </a:p>
          <a:p>
            <a:r>
              <a:rPr lang="en-US" sz="2800" dirty="0"/>
              <a:t>Using letters A-G for white notes, and using sharps, flats, and naturals for black notes in music notation is unnatural and hard on your brain</a:t>
            </a:r>
          </a:p>
          <a:p>
            <a:r>
              <a:rPr lang="en-US" sz="2800" dirty="0"/>
              <a:t>Using repeating patterns of keys 1-12 is easier</a:t>
            </a:r>
          </a:p>
          <a:p>
            <a:r>
              <a:rPr lang="en-US" sz="2800" dirty="0"/>
              <a:t>This research was mostly done around year 2000 after first purchasing an electronic keyboard</a:t>
            </a:r>
          </a:p>
          <a:p>
            <a:r>
              <a:rPr lang="en-US" sz="2800" dirty="0"/>
              <a:t>Return to </a:t>
            </a:r>
            <a:r>
              <a:rPr lang="en-US" sz="2800" u="sng" dirty="0">
                <a:hlinkClick r:id="rId2"/>
              </a:rPr>
              <a:t>Music and Math in Harmony</a:t>
            </a:r>
            <a:r>
              <a:rPr lang="en-US" sz="2800" dirty="0"/>
              <a:t> 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52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2077-2885-D3B7-2308-DD5AD9EA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6B9E3-90B6-390B-E725-479DB853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Research in this report used the standard piano keyboard with standard tuning</a:t>
            </a:r>
          </a:p>
          <a:p>
            <a:r>
              <a:rPr lang="en-US" sz="2800" dirty="0"/>
              <a:t>Goals were to play the 7 white and 5 black keys per double as if they were simply numbered 1 to 12</a:t>
            </a:r>
          </a:p>
          <a:p>
            <a:pPr lvl="1"/>
            <a:r>
              <a:rPr lang="en-US" sz="2600" dirty="0"/>
              <a:t>Except for some scales played only on black keys</a:t>
            </a:r>
          </a:p>
          <a:p>
            <a:r>
              <a:rPr lang="en-US" sz="2800" dirty="0"/>
              <a:t>Most of my other piano research focused on:</a:t>
            </a:r>
          </a:p>
          <a:p>
            <a:pPr lvl="1"/>
            <a:r>
              <a:rPr lang="en-US" sz="2600" dirty="0"/>
              <a:t>Better math for setting tones (tuning systems)</a:t>
            </a:r>
          </a:p>
          <a:p>
            <a:pPr lvl="1"/>
            <a:r>
              <a:rPr lang="en-US" sz="2600" dirty="0"/>
              <a:t>Evenly-spaced piano keyboards to easily use the math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83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9266-E579-1C71-D0B7-98B46B41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B000-11B1-5A40-3F1B-7C5C437A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Music using all 12 keys whether black or white</a:t>
            </a:r>
          </a:p>
          <a:p>
            <a:r>
              <a:rPr lang="en-US" sz="2800" dirty="0"/>
              <a:t>Scales using every other or every third key (black or white)</a:t>
            </a:r>
          </a:p>
          <a:p>
            <a:r>
              <a:rPr lang="en-US" sz="2800" dirty="0"/>
              <a:t>Scales using different numbers (8, 4, 2, and 1) of evenly spaced tones per double</a:t>
            </a:r>
          </a:p>
          <a:p>
            <a:r>
              <a:rPr lang="en-US" sz="2800" dirty="0"/>
              <a:t>Scales using only black keys</a:t>
            </a:r>
          </a:p>
          <a:p>
            <a:r>
              <a:rPr lang="en-US" sz="2800" dirty="0"/>
              <a:t>Do-Re-Mi as a marching song</a:t>
            </a:r>
          </a:p>
          <a:p>
            <a:r>
              <a:rPr lang="en-US" sz="2800" dirty="0"/>
              <a:t>Scales </a:t>
            </a:r>
            <a:r>
              <a:rPr lang="en-US" sz="2800"/>
              <a:t>to accompany Happy </a:t>
            </a:r>
            <a:r>
              <a:rPr lang="en-US" sz="2800" dirty="0"/>
              <a:t>Birthday and Beethoven’s 9th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2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E885-40DC-6B58-1D11-82642603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275" y="457200"/>
            <a:ext cx="3782424" cy="893618"/>
          </a:xfrm>
        </p:spPr>
        <p:txBody>
          <a:bodyPr anchor="b">
            <a:normAutofit/>
          </a:bodyPr>
          <a:lstStyle/>
          <a:p>
            <a:r>
              <a:rPr lang="en-US" dirty="0"/>
              <a:t>Warning !</a:t>
            </a:r>
          </a:p>
        </p:txBody>
      </p:sp>
      <p:pic>
        <p:nvPicPr>
          <p:cNvPr id="5" name="Picture 4" descr="Piano">
            <a:extLst>
              <a:ext uri="{FF2B5EF4-FFF2-40B4-BE49-F238E27FC236}">
                <a16:creationId xmlns:a16="http://schemas.microsoft.com/office/drawing/2014/main" id="{8ADC5839-025A-92FC-C673-F28D6AB4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7" r="18764" b="2"/>
          <a:stretch>
            <a:fillRect/>
          </a:stretch>
        </p:blipFill>
        <p:spPr>
          <a:xfrm>
            <a:off x="-3027" y="10"/>
            <a:ext cx="7470985" cy="636648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25A4-ADFA-2696-B219-6C4456DDA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5275" y="1704109"/>
            <a:ext cx="3782424" cy="4087091"/>
          </a:xfrm>
        </p:spPr>
        <p:txBody>
          <a:bodyPr>
            <a:noAutofit/>
          </a:bodyPr>
          <a:lstStyle/>
          <a:p>
            <a:r>
              <a:rPr lang="en-US" sz="2400" dirty="0"/>
              <a:t>Sound quality is poor due to </a:t>
            </a:r>
            <a:r>
              <a:rPr lang="en-US" sz="2400" dirty="0" err="1"/>
              <a:t>powerpoint</a:t>
            </a:r>
            <a:r>
              <a:rPr lang="en-US" sz="2400" dirty="0"/>
              <a:t> audio compression of music</a:t>
            </a:r>
          </a:p>
          <a:p>
            <a:r>
              <a:rPr lang="en-US" sz="2400" dirty="0"/>
              <a:t>This is a well-known issue that .pptx will not solve</a:t>
            </a:r>
          </a:p>
          <a:p>
            <a:r>
              <a:rPr lang="en-US" sz="2400" dirty="0"/>
              <a:t>See: </a:t>
            </a:r>
            <a:r>
              <a:rPr lang="en-US" sz="2400" dirty="0" err="1">
                <a:hlinkClick r:id="rId3"/>
              </a:rPr>
              <a:t>Powerpoint's</a:t>
            </a:r>
            <a:r>
              <a:rPr lang="en-US" sz="2400" dirty="0">
                <a:hlinkClick r:id="rId3"/>
              </a:rPr>
              <a:t> audio recording quality is terrible : r/</a:t>
            </a:r>
            <a:r>
              <a:rPr lang="en-US" sz="2400" dirty="0" err="1">
                <a:hlinkClick r:id="rId3"/>
              </a:rPr>
              <a:t>powerpoint</a:t>
            </a:r>
            <a:endParaRPr lang="en-US" sz="2400" dirty="0"/>
          </a:p>
          <a:p>
            <a:r>
              <a:rPr lang="en-US" sz="2400" dirty="0"/>
              <a:t>The scales sound great on my piano speakers</a:t>
            </a:r>
          </a:p>
        </p:txBody>
      </p:sp>
    </p:spTree>
    <p:extLst>
      <p:ext uri="{BB962C8B-B14F-4D97-AF65-F5344CB8AC3E}">
        <p14:creationId xmlns:p14="http://schemas.microsoft.com/office/powerpoint/2010/main" val="3408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E3C8-6D96-D084-D7C4-BEAB4FFC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using all 12 keys whether black or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F2231-8E02-D6C8-A00A-2C17FCDD3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percussion to start</a:t>
            </a:r>
          </a:p>
          <a:p>
            <a:r>
              <a:rPr lang="en-US" sz="2800" dirty="0"/>
              <a:t>Lead part using piano keys 0 to 12 (0 = C1, 12 = C2):</a:t>
            </a:r>
          </a:p>
          <a:p>
            <a:pPr lvl="1"/>
            <a:r>
              <a:rPr lang="en-US" sz="2600" dirty="0"/>
              <a:t>0 12 10 11 12 9 8 9 7 8 9 6 5 6 4 5 6 3 2 0 4 8 12</a:t>
            </a:r>
          </a:p>
          <a:p>
            <a:r>
              <a:rPr lang="en-US" sz="2800" dirty="0"/>
              <a:t>Then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ascending</a:t>
            </a:r>
            <a:r>
              <a:rPr lang="en-US" sz="2800" dirty="0"/>
              <a:t> using all 12 keys in a row while </a:t>
            </a:r>
            <a:r>
              <a:rPr lang="en-US" sz="2800" dirty="0">
                <a:solidFill>
                  <a:srgbClr val="C00000"/>
                </a:solidFill>
              </a:rPr>
              <a:t>descending</a:t>
            </a:r>
            <a:r>
              <a:rPr lang="en-US" sz="2800" dirty="0"/>
              <a:t> using every 2</a:t>
            </a:r>
            <a:r>
              <a:rPr lang="en-US" sz="2800" baseline="30000" dirty="0"/>
              <a:t>nd</a:t>
            </a:r>
            <a:r>
              <a:rPr lang="en-US" sz="2800" dirty="0"/>
              <a:t> key every 3</a:t>
            </a:r>
            <a:r>
              <a:rPr lang="en-US" sz="2800" baseline="30000" dirty="0"/>
              <a:t>rd</a:t>
            </a:r>
            <a:r>
              <a:rPr lang="en-US" sz="2800" dirty="0"/>
              <a:t> beat</a:t>
            </a:r>
          </a:p>
          <a:p>
            <a:pPr lvl="1"/>
            <a:r>
              <a:rPr lang="en-US" sz="2600" dirty="0"/>
              <a:t>[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C00000"/>
                </a:solidFill>
              </a:rPr>
              <a:t>12</a:t>
            </a:r>
            <a:r>
              <a:rPr lang="en-US" sz="2600" dirty="0"/>
              <a:t>] 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2600" dirty="0"/>
              <a:t>[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en-US" sz="2600" dirty="0">
                <a:solidFill>
                  <a:srgbClr val="C00000"/>
                </a:solidFill>
              </a:rPr>
              <a:t>10</a:t>
            </a:r>
            <a:r>
              <a:rPr lang="en-US" sz="2600" dirty="0"/>
              <a:t>]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3 [4 </a:t>
            </a:r>
            <a:r>
              <a:rPr lang="en-US" sz="2600" dirty="0">
                <a:solidFill>
                  <a:srgbClr val="C00000"/>
                </a:solidFill>
              </a:rPr>
              <a:t>8]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en-US" sz="2600" dirty="0">
                <a:solidFill>
                  <a:srgbClr val="C00000"/>
                </a:solidFill>
              </a:rPr>
              <a:t>6</a:t>
            </a:r>
            <a:r>
              <a:rPr lang="en-US" sz="2600" dirty="0"/>
              <a:t> 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7 </a:t>
            </a:r>
            <a:r>
              <a:rPr lang="en-US" sz="2600" dirty="0">
                <a:solidFill>
                  <a:srgbClr val="C00000"/>
                </a:solidFill>
              </a:rPr>
              <a:t>4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8 9 </a:t>
            </a:r>
            <a:r>
              <a:rPr lang="en-US" sz="2600" dirty="0">
                <a:solidFill>
                  <a:srgbClr val="C00000"/>
                </a:solidFill>
              </a:rPr>
              <a:t>2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10 11</a:t>
            </a:r>
            <a:r>
              <a:rPr lang="en-US" sz="2600" dirty="0"/>
              <a:t> [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C00000"/>
                </a:solidFill>
              </a:rPr>
              <a:t>0</a:t>
            </a:r>
            <a:r>
              <a:rPr lang="en-US" sz="2600" dirty="0"/>
              <a:t>]</a:t>
            </a:r>
          </a:p>
          <a:p>
            <a:r>
              <a:rPr lang="en-US" sz="2800" dirty="0"/>
              <a:t>Base part using every 4</a:t>
            </a:r>
            <a:r>
              <a:rPr lang="en-US" sz="2800" baseline="30000" dirty="0"/>
              <a:t>th</a:t>
            </a:r>
            <a:r>
              <a:rPr lang="en-US" sz="2800" dirty="0"/>
              <a:t> key, then every other key</a:t>
            </a:r>
          </a:p>
          <a:p>
            <a:pPr lvl="1"/>
            <a:r>
              <a:rPr lang="en-US" sz="2600" dirty="0"/>
              <a:t>0 12   0 8    0 4   4 0   0 12 10  8  6  4  2  0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86E7C84-BDB7-5EF0-555B-52FB88DA1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42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983">
        <p:fade/>
      </p:transition>
    </mc:Choice>
    <mc:Fallback xmlns="">
      <p:transition spd="med" advTm="519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ED62-05BF-D675-454E-BF791451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Scales using every other or every third key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1D3F-B84A-FB6A-DD67-A0EB581A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percussion to set the mood</a:t>
            </a:r>
          </a:p>
          <a:p>
            <a:r>
              <a:rPr lang="en-US" sz="2800" dirty="0"/>
              <a:t>Piano descending 8-tone scales skipping every 4</a:t>
            </a:r>
            <a:r>
              <a:rPr lang="en-US" sz="2800" baseline="30000" dirty="0"/>
              <a:t>th</a:t>
            </a:r>
            <a:r>
              <a:rPr lang="en-US" sz="2800" dirty="0"/>
              <a:t> key (counting white and black keys), 12 10 9 8 6 5 4 2 1 0 </a:t>
            </a:r>
          </a:p>
          <a:p>
            <a:r>
              <a:rPr lang="en-US" sz="2800" dirty="0"/>
              <a:t>Harpsicord descending 6-tone scales skipping every other key (counting white and black keys) and following one measure behind, 12 10 8 6 4 2 0</a:t>
            </a:r>
          </a:p>
          <a:p>
            <a:r>
              <a:rPr lang="en-US" sz="2800" dirty="0"/>
              <a:t>Both parts sound like running down the steps</a:t>
            </a:r>
          </a:p>
          <a:p>
            <a:r>
              <a:rPr lang="en-US" sz="2800" dirty="0"/>
              <a:t>Cello part using just a few notes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5DC837A-DDDB-8510-5A20-04EEE1E50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90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931">
        <p:fade/>
      </p:transition>
    </mc:Choice>
    <mc:Fallback xmlns="">
      <p:transition spd="med" advTm="46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3406-77A7-DB51-F8F4-191A3C1E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 using 8, 4, 2, and then 1 tone per double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CBC9C-B352-F8C7-39C6-0D4FF878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percussion to get started</a:t>
            </a:r>
          </a:p>
          <a:p>
            <a:r>
              <a:rPr lang="en-US" sz="2400" dirty="0"/>
              <a:t>Lead part doubling the width of its scale 4 times</a:t>
            </a:r>
          </a:p>
          <a:p>
            <a:pPr lvl="1"/>
            <a:r>
              <a:rPr lang="en-US" sz="2000" dirty="0"/>
              <a:t>First using 8 tones per double, then returning to its base tone</a:t>
            </a:r>
          </a:p>
          <a:p>
            <a:pPr lvl="1"/>
            <a:r>
              <a:rPr lang="en-US" sz="2000" dirty="0"/>
              <a:t>Beginning scale with relative frequencies 8, 9, 10, 11, 12</a:t>
            </a:r>
          </a:p>
          <a:p>
            <a:pPr lvl="1"/>
            <a:r>
              <a:rPr lang="en-US" sz="2000" dirty="0"/>
              <a:t>Next scale with relative frequencies 8, 10, 12, 14, 16</a:t>
            </a:r>
          </a:p>
          <a:p>
            <a:pPr lvl="1"/>
            <a:r>
              <a:rPr lang="en-US" sz="2000" dirty="0"/>
              <a:t>Next scale with relative frequencies 8, 12, 16, 24, 32</a:t>
            </a:r>
          </a:p>
          <a:p>
            <a:pPr lvl="1"/>
            <a:r>
              <a:rPr lang="en-US" sz="2000" dirty="0"/>
              <a:t>Last scale with relative frequencies 8, 16, 32, 64, 128</a:t>
            </a:r>
          </a:p>
          <a:p>
            <a:r>
              <a:rPr lang="en-US" sz="2400" dirty="0"/>
              <a:t>Bass part also doubling the width of its scale 4 times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DD84566-1782-B156-DC94-DF3878EBF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06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534">
        <p:fade/>
      </p:transition>
    </mc:Choice>
    <mc:Fallback xmlns="">
      <p:transition spd="med" advTm="375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F343-9887-9AF5-E246-F5890391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 using only black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76FB1-540B-2820-6EF2-8FD38D25A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percussion to set the mood</a:t>
            </a:r>
          </a:p>
          <a:p>
            <a:r>
              <a:rPr lang="en-US" sz="2800" dirty="0"/>
              <a:t>Two lead scales going up and then down 5 black notes in a row</a:t>
            </a:r>
          </a:p>
          <a:p>
            <a:r>
              <a:rPr lang="en-US" sz="2800" dirty="0"/>
              <a:t>One reacting part going down 4 black notes in a row</a:t>
            </a:r>
          </a:p>
          <a:p>
            <a:r>
              <a:rPr lang="en-US" sz="2800" dirty="0"/>
              <a:t>One base part going up and down 8 black notes in a row</a:t>
            </a:r>
          </a:p>
          <a:p>
            <a:r>
              <a:rPr lang="en-US" sz="2800" dirty="0"/>
              <a:t>Very simple to play, but pleasing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24EB4CB-0FC2-A3AE-FE1C-37A548B97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82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072">
        <p:fade/>
      </p:transition>
    </mc:Choice>
    <mc:Fallback xmlns="">
      <p:transition spd="med" advTm="49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235D-F098-6505-B888-E22D58F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Do-Re-Mi as a marching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EAC94-5A62-45A3-CCA0-EB4FC1E96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song teaching the standard 7 tones per double you are supposed to use</a:t>
            </a:r>
          </a:p>
          <a:p>
            <a:r>
              <a:rPr lang="en-US" sz="2800" dirty="0"/>
              <a:t>Do-Re-Mi-Fa-So-La-Ti and then the next “Do” with twice the frequency</a:t>
            </a:r>
          </a:p>
          <a:p>
            <a:r>
              <a:rPr lang="en-US" sz="2800" dirty="0"/>
              <a:t>From the 1965 movie The Sound of Music</a:t>
            </a:r>
          </a:p>
          <a:p>
            <a:r>
              <a:rPr lang="en-US" sz="2800" dirty="0"/>
              <a:t>Reimagined as a marching song</a:t>
            </a:r>
          </a:p>
          <a:p>
            <a:r>
              <a:rPr lang="en-US" sz="2800" dirty="0"/>
              <a:t>Played here with just percussion and piano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124BD15-5395-CC5A-D595-78BD3FE9D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42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449">
        <p:fade/>
      </p:transition>
    </mc:Choice>
    <mc:Fallback xmlns="">
      <p:transition spd="med" advTm="36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al curves presentation (widescreen).potx" id="{68710E6A-EAC6-48C2-B3F1-37ABA3E433C0}" vid="{1E11B4D8-8842-4901-9C7E-68BBF3CF0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9359</TotalTime>
  <Words>905</Words>
  <Application>Microsoft Office PowerPoint</Application>
  <PresentationFormat>Widescreen</PresentationFormat>
  <Paragraphs>77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Euphemia</vt:lpstr>
      <vt:lpstr>Curves 16x9</vt:lpstr>
      <vt:lpstr>Experiments with Standard Piano</vt:lpstr>
      <vt:lpstr>Introduction</vt:lpstr>
      <vt:lpstr>Experiments</vt:lpstr>
      <vt:lpstr>Warning !</vt:lpstr>
      <vt:lpstr>Music using all 12 keys whether black or white</vt:lpstr>
      <vt:lpstr>Scales using every other or every third key </vt:lpstr>
      <vt:lpstr>Scales using 8, 4, 2, and then 1 tone per double</vt:lpstr>
      <vt:lpstr>Scales using only black keys</vt:lpstr>
      <vt:lpstr>Do-Re-Mi as a marching song</vt:lpstr>
      <vt:lpstr>Happy Birthday hearing the 9 beats/measure</vt:lpstr>
      <vt:lpstr>Beethoven’s 9th symphony</vt:lpstr>
      <vt:lpstr>Jukebox Hero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with Standard Piano</dc:title>
  <dc:creator>Vanraden, Paul - REE-ARS</dc:creator>
  <cp:lastModifiedBy>Paul VanRaden</cp:lastModifiedBy>
  <cp:revision>2</cp:revision>
  <dcterms:created xsi:type="dcterms:W3CDTF">2024-01-27T21:27:27Z</dcterms:created>
  <dcterms:modified xsi:type="dcterms:W3CDTF">2025-10-17T13:53:31Z</dcterms:modified>
</cp:coreProperties>
</file>